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2" r:id="rId3"/>
    <p:sldId id="263" r:id="rId4"/>
    <p:sldId id="264" r:id="rId5"/>
    <p:sldId id="265" r:id="rId6"/>
    <p:sldId id="266" r:id="rId7"/>
    <p:sldId id="269" r:id="rId8"/>
    <p:sldId id="268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D66DE-3C1A-4ABD-BD4D-8BA0268E96C4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FB4AE-5FEE-446A-A94D-5327C2050D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31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AA43A8-D8AF-4A57-B3C3-ACEB87B8659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0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CASIA</a:t>
            </a:r>
            <a:r>
              <a:rPr lang="zh-TW" altLang="en-US" sz="1200" dirty="0">
                <a:ea typeface="標楷體" panose="03000509000000000000" pitchFamily="65" charset="-120"/>
              </a:rPr>
              <a:t>、</a:t>
            </a:r>
            <a:r>
              <a:rPr lang="en-US" altLang="zh-TW" sz="1200" dirty="0">
                <a:ea typeface="標楷體" panose="03000509000000000000" pitchFamily="65" charset="-120"/>
              </a:rPr>
              <a:t>CHEAVD </a:t>
            </a:r>
            <a:r>
              <a:rPr lang="zh-TW" altLang="en-US" sz="1200" dirty="0">
                <a:ea typeface="標楷體" panose="03000509000000000000" pitchFamily="65" charset="-120"/>
              </a:rPr>
              <a:t>中國研究所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HEU Emotion</a:t>
            </a:r>
            <a:r>
              <a:rPr lang="zh-TW" altLang="en-US" sz="1200" dirty="0">
                <a:ea typeface="標楷體" panose="03000509000000000000" pitchFamily="65" charset="-120"/>
              </a:rPr>
              <a:t> 哈爾濱大學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46E5-FDE7-4EE5-B510-F842BAB77AA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43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CASIA</a:t>
            </a:r>
            <a:r>
              <a:rPr lang="zh-TW" altLang="en-US" sz="1200" dirty="0">
                <a:ea typeface="標楷體" panose="03000509000000000000" pitchFamily="65" charset="-120"/>
              </a:rPr>
              <a:t>、</a:t>
            </a:r>
            <a:r>
              <a:rPr lang="en-US" altLang="zh-TW" sz="1200" dirty="0">
                <a:ea typeface="標楷體" panose="03000509000000000000" pitchFamily="65" charset="-120"/>
              </a:rPr>
              <a:t>CHEAVD </a:t>
            </a:r>
            <a:r>
              <a:rPr lang="zh-TW" altLang="en-US" sz="1200" dirty="0">
                <a:ea typeface="標楷體" panose="03000509000000000000" pitchFamily="65" charset="-120"/>
              </a:rPr>
              <a:t>中國研究所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HEU Emotion</a:t>
            </a:r>
            <a:r>
              <a:rPr lang="zh-TW" altLang="en-US" sz="1200" dirty="0">
                <a:ea typeface="標楷體" panose="03000509000000000000" pitchFamily="65" charset="-120"/>
              </a:rPr>
              <a:t> 哈爾濱大學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46E5-FDE7-4EE5-B510-F842BAB77AA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88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CASIA</a:t>
            </a:r>
            <a:r>
              <a:rPr lang="zh-TW" altLang="en-US" sz="1200" dirty="0">
                <a:ea typeface="標楷體" panose="03000509000000000000" pitchFamily="65" charset="-120"/>
              </a:rPr>
              <a:t>、</a:t>
            </a:r>
            <a:r>
              <a:rPr lang="en-US" altLang="zh-TW" sz="1200" dirty="0">
                <a:ea typeface="標楷體" panose="03000509000000000000" pitchFamily="65" charset="-120"/>
              </a:rPr>
              <a:t>CHEAVD </a:t>
            </a:r>
            <a:r>
              <a:rPr lang="zh-TW" altLang="en-US" sz="1200" dirty="0">
                <a:ea typeface="標楷體" panose="03000509000000000000" pitchFamily="65" charset="-120"/>
              </a:rPr>
              <a:t>中國研究所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HEU Emotion</a:t>
            </a:r>
            <a:r>
              <a:rPr lang="zh-TW" altLang="en-US" sz="1200" dirty="0">
                <a:ea typeface="標楷體" panose="03000509000000000000" pitchFamily="65" charset="-120"/>
              </a:rPr>
              <a:t> 哈爾濱大學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46E5-FDE7-4EE5-B510-F842BAB77AA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455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CASIA</a:t>
            </a:r>
            <a:r>
              <a:rPr lang="zh-TW" altLang="en-US" sz="1200" dirty="0">
                <a:ea typeface="標楷體" panose="03000509000000000000" pitchFamily="65" charset="-120"/>
              </a:rPr>
              <a:t>、</a:t>
            </a:r>
            <a:r>
              <a:rPr lang="en-US" altLang="zh-TW" sz="1200" dirty="0">
                <a:ea typeface="標楷體" panose="03000509000000000000" pitchFamily="65" charset="-120"/>
              </a:rPr>
              <a:t>CHEAVD </a:t>
            </a:r>
            <a:r>
              <a:rPr lang="zh-TW" altLang="en-US" sz="1200" dirty="0">
                <a:ea typeface="標楷體" panose="03000509000000000000" pitchFamily="65" charset="-120"/>
              </a:rPr>
              <a:t>中國研究所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HEU Emotion</a:t>
            </a:r>
            <a:r>
              <a:rPr lang="zh-TW" altLang="en-US" sz="1200" dirty="0">
                <a:ea typeface="標楷體" panose="03000509000000000000" pitchFamily="65" charset="-120"/>
              </a:rPr>
              <a:t> 哈爾濱大學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46E5-FDE7-4EE5-B510-F842BAB77AA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348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CASIA</a:t>
            </a:r>
            <a:r>
              <a:rPr lang="zh-TW" altLang="en-US" sz="1200" dirty="0">
                <a:ea typeface="標楷體" panose="03000509000000000000" pitchFamily="65" charset="-120"/>
              </a:rPr>
              <a:t>、</a:t>
            </a:r>
            <a:r>
              <a:rPr lang="en-US" altLang="zh-TW" sz="1200" dirty="0">
                <a:ea typeface="標楷體" panose="03000509000000000000" pitchFamily="65" charset="-120"/>
              </a:rPr>
              <a:t>CHEAVD </a:t>
            </a:r>
            <a:r>
              <a:rPr lang="zh-TW" altLang="en-US" sz="1200" dirty="0">
                <a:ea typeface="標楷體" panose="03000509000000000000" pitchFamily="65" charset="-120"/>
              </a:rPr>
              <a:t>中國研究所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HEU Emotion</a:t>
            </a:r>
            <a:r>
              <a:rPr lang="zh-TW" altLang="en-US" sz="1200" dirty="0">
                <a:ea typeface="標楷體" panose="03000509000000000000" pitchFamily="65" charset="-120"/>
              </a:rPr>
              <a:t> 哈爾濱大學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46E5-FDE7-4EE5-B510-F842BAB77AA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51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CASIA</a:t>
            </a:r>
            <a:r>
              <a:rPr lang="zh-TW" altLang="en-US" sz="1200" dirty="0">
                <a:ea typeface="標楷體" panose="03000509000000000000" pitchFamily="65" charset="-120"/>
              </a:rPr>
              <a:t>、</a:t>
            </a:r>
            <a:r>
              <a:rPr lang="en-US" altLang="zh-TW" sz="1200" dirty="0">
                <a:ea typeface="標楷體" panose="03000509000000000000" pitchFamily="65" charset="-120"/>
              </a:rPr>
              <a:t>CHEAVD </a:t>
            </a:r>
            <a:r>
              <a:rPr lang="zh-TW" altLang="en-US" sz="1200" dirty="0">
                <a:ea typeface="標楷體" panose="03000509000000000000" pitchFamily="65" charset="-120"/>
              </a:rPr>
              <a:t>中國研究所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HEU Emotion</a:t>
            </a:r>
            <a:r>
              <a:rPr lang="zh-TW" altLang="en-US" sz="1200" dirty="0">
                <a:ea typeface="標楷體" panose="03000509000000000000" pitchFamily="65" charset="-120"/>
              </a:rPr>
              <a:t> 哈爾濱大學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46E5-FDE7-4EE5-B510-F842BAB77AA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56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CASIA</a:t>
            </a:r>
            <a:r>
              <a:rPr lang="zh-TW" altLang="en-US" sz="1200" dirty="0">
                <a:ea typeface="標楷體" panose="03000509000000000000" pitchFamily="65" charset="-120"/>
              </a:rPr>
              <a:t>、</a:t>
            </a:r>
            <a:r>
              <a:rPr lang="en-US" altLang="zh-TW" sz="1200" dirty="0">
                <a:ea typeface="標楷體" panose="03000509000000000000" pitchFamily="65" charset="-120"/>
              </a:rPr>
              <a:t>CHEAVD </a:t>
            </a:r>
            <a:r>
              <a:rPr lang="zh-TW" altLang="en-US" sz="1200" dirty="0">
                <a:ea typeface="標楷體" panose="03000509000000000000" pitchFamily="65" charset="-120"/>
              </a:rPr>
              <a:t>中國研究所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ea typeface="標楷體" panose="03000509000000000000" pitchFamily="65" charset="-120"/>
              </a:rPr>
              <a:t>HEU Emotion</a:t>
            </a:r>
            <a:r>
              <a:rPr lang="zh-TW" altLang="en-US" sz="1200" dirty="0">
                <a:ea typeface="標楷體" panose="03000509000000000000" pitchFamily="65" charset="-120"/>
              </a:rPr>
              <a:t> 哈爾濱大學</a:t>
            </a:r>
            <a:endParaRPr lang="en-US" altLang="zh-TW" sz="1200" dirty="0"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946E5-FDE7-4EE5-B510-F842BAB77AA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53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29793A-0D9C-42A4-A981-29B029543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72D099-F0B6-4D38-9F24-02E140797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AD5E2-5AE4-4FDA-8158-B271B681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B8AFDA-7DDB-47F9-9373-833C5E4F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A0DFA6-970C-43E4-BFB6-C32199E5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539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0ADFC-F0AB-42A1-8255-6FC12EAE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C759A1B-116E-4847-96CE-3803F3FAD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151ECE-5007-4867-8EBE-212205D5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6B8963-F785-4E0C-8103-AAEBFDD9A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B09B05-83A3-43CC-9AB0-0E1BDCA0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51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313F9A0-5C78-4BD5-9524-C765C5A61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07BEC78-BA70-442D-B7E7-A7EBB614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865BF2-89C9-4ABD-A51A-7E494E2C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FBABC8-6895-47C2-A1FD-296A9F96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806935-644B-4C1F-96CC-65B5AF19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94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B87834-4F24-4E51-86D6-81B94D1D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6BD36B-5525-4A74-87CA-65F16B63E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34E540-7250-4FDC-B847-3C17A345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22CC71-552B-4430-B6E3-EED6541D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A42784-40F1-4FFE-85B9-7C850F3D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74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FA69E-2809-441F-AAFD-09FCFEE8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D4B868-B20B-45E9-9676-EC60D6B0C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21F683-0176-4EFE-BE08-CFBCF14FF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14B99E-84F0-4298-8337-73523821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7A055C-A6E7-4B5D-8BAD-D6086F856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57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F53A7-C6C8-4313-B006-9592688D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9E8299-5A6F-46D2-ACD9-96CCED0DA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DA6145-053D-4E0C-897E-64523B29F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08F7D1-93A4-405B-9865-EF7B0184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0A4088-CE9E-45D6-B5CC-6C248DA0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958A59-944D-4C13-A054-A5E6CF0A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5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94711-860F-46ED-A2F0-CB7A4FD3C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44A4B5-9CFD-49EE-8F09-5C4F666D8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D97ED0-E747-4EAC-97D0-7D728BA16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D3C705-B8DD-449C-8BF7-23207D032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3149F06-495C-4604-A096-E54DF90AA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28F873E-60B5-4D71-AFE2-5C2AE1F9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4A266A-01B9-4A2F-BBEC-2059CFEE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8491E0-427F-4A01-8E04-821676FE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71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06F028-E832-4432-B089-04896E5E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29D722-001A-4CF0-83D5-5D3835A2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EC09B4-974C-40F9-B3C4-19027C03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E2A77A-021A-4742-A6CD-89A4FAE2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9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165AE69-594A-447C-AAD0-40FFE60CE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557D3A6-5D35-4F98-8E05-CBED64C1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C48B48-B915-4B6C-A684-7E62A2C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39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C08756-A2F3-441D-AB54-8680F93B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F90FFA-0F88-4747-81E5-60E0535DD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B64E64-CF61-4636-B874-918180A02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8FBA4F-F59B-4D3E-8BF9-BCAAD0FB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1C0ECD-69A5-4ADC-B1B5-9AC71AC9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BA4267-53C3-46F1-A667-7617BAE1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86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26CBF-87ED-43CA-ADFB-5D9F03B4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F47F102-963C-44C0-84A6-61673435F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B9C4058-9E49-4702-B795-1C1BA8206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0A0BBC-A110-45E0-8E9B-CCCFBF05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DF1255-AFDF-4F17-8C1F-30D5206F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5A635B-3EFF-42BA-96DA-DC7C377B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10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A844DDE-B3F5-48D7-992F-0484AE2A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267648-114E-4B81-818C-D8E1056D0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5686FC-6FC8-471F-A0BF-B88943BF2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68D6B-4D7F-4572-9BA2-B6D0045BB8C3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11F545-6B84-4468-A00C-DC6EDE0BE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92E127-FEAA-459A-8EE4-B15983E01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655FD-D301-4BDB-9A14-7018966475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6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wav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4.wmv"/><Relationship Id="rId7" Type="http://schemas.openxmlformats.org/officeDocument/2006/relationships/image" Target="../media/image5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video" Target="../media/media4.wmv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6.wmv"/><Relationship Id="rId7" Type="http://schemas.openxmlformats.org/officeDocument/2006/relationships/image" Target="../media/image5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video" Target="../media/media6.wmv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7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8.wav"/><Relationship Id="rId5" Type="http://schemas.microsoft.com/office/2007/relationships/media" Target="../media/media8.wav"/><Relationship Id="rId10" Type="http://schemas.openxmlformats.org/officeDocument/2006/relationships/image" Target="../media/image2.png"/><Relationship Id="rId4" Type="http://schemas.openxmlformats.org/officeDocument/2006/relationships/audio" Target="../media/media7.wav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6782A-F7CF-4A5C-9F5E-8B26F42F9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421" y="1041400"/>
            <a:ext cx="10631155" cy="2387600"/>
          </a:xfrm>
        </p:spPr>
        <p:txBody>
          <a:bodyPr>
            <a:normAutofit/>
          </a:bodyPr>
          <a:lstStyle/>
          <a:p>
            <a:r>
              <a:rPr lang="en-US" altLang="zh-TW" sz="3600" b="1" dirty="0"/>
              <a:t>2023/06/13 Meeting Report</a:t>
            </a:r>
            <a:endParaRPr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3A2061-ABC4-4D56-BFC8-D45DEA545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160838"/>
            <a:ext cx="9144000" cy="1655762"/>
          </a:xfrm>
        </p:spPr>
        <p:txBody>
          <a:bodyPr>
            <a:normAutofit/>
          </a:bodyPr>
          <a:lstStyle/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27590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D995E-8B48-4FDF-A14B-546BD245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情緒聲調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dirty="0"/>
              <a:t>Database</a:t>
            </a:r>
            <a:endParaRPr lang="zh-TW" altLang="en-US" sz="32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2B8329C-93AD-4A60-AECF-C0E68591E7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ea typeface="標楷體" panose="03000509000000000000" pitchFamily="65" charset="-120"/>
              </a:rPr>
              <a:t>分為影片與聲音檔兩種</a:t>
            </a:r>
            <a:endParaRPr lang="en-US" altLang="zh-TW" sz="1800" dirty="0">
              <a:ea typeface="標楷體" panose="03000509000000000000" pitchFamily="65" charset="-120"/>
            </a:endParaRPr>
          </a:p>
          <a:p>
            <a:r>
              <a:rPr lang="zh-TW" altLang="en-US" sz="1800" dirty="0">
                <a:ea typeface="標楷體" panose="03000509000000000000" pitchFamily="65" charset="-120"/>
              </a:rPr>
              <a:t>有 </a:t>
            </a:r>
            <a:r>
              <a:rPr lang="en-US" altLang="zh-TW" sz="1800" dirty="0">
                <a:ea typeface="標楷體" panose="03000509000000000000" pitchFamily="65" charset="-120"/>
              </a:rPr>
              <a:t>8</a:t>
            </a:r>
            <a:r>
              <a:rPr lang="zh-TW" altLang="en-US" sz="1800" dirty="0">
                <a:ea typeface="標楷體" panose="03000509000000000000" pitchFamily="65" charset="-120"/>
              </a:rPr>
              <a:t> 種情緒標籤</a:t>
            </a:r>
            <a:r>
              <a:rPr lang="en-US" altLang="zh-TW" sz="1800" dirty="0">
                <a:ea typeface="標楷體" panose="03000509000000000000" pitchFamily="65" charset="-120"/>
              </a:rPr>
              <a:t>:</a:t>
            </a:r>
          </a:p>
          <a:p>
            <a:pPr lvl="1"/>
            <a:r>
              <a:rPr lang="en-US" altLang="zh-TW" sz="1400" dirty="0">
                <a:ea typeface="標楷體" panose="03000509000000000000" pitchFamily="65" charset="-120"/>
              </a:rPr>
              <a:t>Anger	</a:t>
            </a:r>
            <a:r>
              <a:rPr lang="zh-TW" altLang="en-US" sz="1400" dirty="0">
                <a:ea typeface="標楷體" panose="03000509000000000000" pitchFamily="65" charset="-120"/>
              </a:rPr>
              <a:t>生氣</a:t>
            </a:r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r>
              <a:rPr lang="en-US" altLang="zh-TW" sz="1400" dirty="0">
                <a:ea typeface="標楷體" panose="03000509000000000000" pitchFamily="65" charset="-120"/>
              </a:rPr>
              <a:t>Contempt	</a:t>
            </a:r>
            <a:r>
              <a:rPr lang="zh-TW" altLang="en-US" sz="1400" dirty="0">
                <a:ea typeface="標楷體" panose="03000509000000000000" pitchFamily="65" charset="-120"/>
              </a:rPr>
              <a:t>輕視</a:t>
            </a:r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r>
              <a:rPr lang="en-US" altLang="zh-TW" sz="1400" dirty="0">
                <a:ea typeface="標楷體" panose="03000509000000000000" pitchFamily="65" charset="-120"/>
              </a:rPr>
              <a:t>Disgust	</a:t>
            </a:r>
            <a:r>
              <a:rPr lang="zh-TW" altLang="en-US" sz="1400" dirty="0">
                <a:ea typeface="標楷體" panose="03000509000000000000" pitchFamily="65" charset="-120"/>
              </a:rPr>
              <a:t>厭惡</a:t>
            </a:r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r>
              <a:rPr lang="en-US" altLang="zh-TW" sz="1400" dirty="0">
                <a:ea typeface="標楷體" panose="03000509000000000000" pitchFamily="65" charset="-120"/>
              </a:rPr>
              <a:t>Fear	</a:t>
            </a:r>
            <a:r>
              <a:rPr lang="zh-TW" altLang="en-US" sz="1400" dirty="0">
                <a:ea typeface="標楷體" panose="03000509000000000000" pitchFamily="65" charset="-120"/>
              </a:rPr>
              <a:t>害怕</a:t>
            </a:r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r>
              <a:rPr lang="en-US" altLang="zh-TW" sz="1400" dirty="0">
                <a:ea typeface="標楷體" panose="03000509000000000000" pitchFamily="65" charset="-120"/>
              </a:rPr>
              <a:t>Happy	</a:t>
            </a:r>
            <a:r>
              <a:rPr lang="zh-TW" altLang="en-US" sz="1400" dirty="0">
                <a:ea typeface="標楷體" panose="03000509000000000000" pitchFamily="65" charset="-120"/>
              </a:rPr>
              <a:t>快樂</a:t>
            </a:r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r>
              <a:rPr lang="en-US" altLang="zh-TW" sz="1400" dirty="0">
                <a:ea typeface="標楷體" panose="03000509000000000000" pitchFamily="65" charset="-120"/>
              </a:rPr>
              <a:t>Neutral	</a:t>
            </a:r>
            <a:r>
              <a:rPr lang="zh-TW" altLang="en-US" sz="1400" dirty="0">
                <a:ea typeface="標楷體" panose="03000509000000000000" pitchFamily="65" charset="-120"/>
              </a:rPr>
              <a:t>中性</a:t>
            </a:r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r>
              <a:rPr lang="en-US" altLang="zh-TW" sz="1400" dirty="0">
                <a:ea typeface="標楷體" panose="03000509000000000000" pitchFamily="65" charset="-120"/>
              </a:rPr>
              <a:t>Sad	</a:t>
            </a:r>
            <a:r>
              <a:rPr lang="zh-TW" altLang="en-US" sz="1400" dirty="0">
                <a:ea typeface="標楷體" panose="03000509000000000000" pitchFamily="65" charset="-120"/>
              </a:rPr>
              <a:t>難過</a:t>
            </a:r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r>
              <a:rPr lang="en-US" altLang="zh-TW" sz="1400" dirty="0">
                <a:ea typeface="標楷體" panose="03000509000000000000" pitchFamily="65" charset="-120"/>
              </a:rPr>
              <a:t>Surprise	</a:t>
            </a:r>
            <a:r>
              <a:rPr lang="zh-TW" altLang="en-US" sz="1400" dirty="0">
                <a:ea typeface="標楷體" panose="03000509000000000000" pitchFamily="65" charset="-120"/>
              </a:rPr>
              <a:t>驚訝</a:t>
            </a:r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endParaRPr lang="zh-TW" altLang="en-US" sz="1400" dirty="0">
              <a:ea typeface="標楷體" panose="03000509000000000000" pitchFamily="65" charset="-120"/>
            </a:endParaRPr>
          </a:p>
        </p:txBody>
      </p:sp>
      <p:pic>
        <p:nvPicPr>
          <p:cNvPr id="11" name="Female_66_anger_01">
            <a:hlinkClick r:id="" action="ppaction://media"/>
            <a:extLst>
              <a:ext uri="{FF2B5EF4-FFF2-40B4-BE49-F238E27FC236}">
                <a16:creationId xmlns:a16="http://schemas.microsoft.com/office/drawing/2014/main" id="{F1E11F46-3A5E-46FC-B62E-27614367C5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37901" y="2782233"/>
            <a:ext cx="4325923" cy="3244442"/>
          </a:xfrm>
          <a:prstGeom prst="rect">
            <a:avLst/>
          </a:prstGeom>
        </p:spPr>
      </p:pic>
      <p:pic>
        <p:nvPicPr>
          <p:cNvPr id="12" name="S (1)T0016F01-3-1-S (1)">
            <a:hlinkClick r:id="" action="ppaction://media"/>
            <a:extLst>
              <a:ext uri="{FF2B5EF4-FFF2-40B4-BE49-F238E27FC236}">
                <a16:creationId xmlns:a16="http://schemas.microsoft.com/office/drawing/2014/main" id="{342981C7-F5DA-4AA4-864D-3BBB820F59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50136" y="50704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330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D995E-8B48-4FDF-A14B-546BD245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影片檔</a:t>
            </a:r>
            <a:endParaRPr lang="zh-TW" altLang="en-US" sz="32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2B8329C-93AD-4A60-AECF-C0E68591E7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endParaRPr lang="zh-TW" altLang="en-US" sz="1400" dirty="0"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949166-55C6-4B2B-B6C9-8EA3CCE57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70445"/>
            <a:ext cx="2800350" cy="3238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D798BAD-4225-4631-ACC3-9546B39F1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98585"/>
            <a:ext cx="12192000" cy="8231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9AE484B-27BD-4093-B19F-A04CBDE3116D}"/>
              </a:ext>
            </a:extLst>
          </p:cNvPr>
          <p:cNvSpPr txBox="1"/>
          <p:nvPr/>
        </p:nvSpPr>
        <p:spPr>
          <a:xfrm>
            <a:off x="1552755" y="1650842"/>
            <a:ext cx="19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總共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255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筆 </a:t>
            </a:r>
          </a:p>
        </p:txBody>
      </p:sp>
      <p:pic>
        <p:nvPicPr>
          <p:cNvPr id="13" name="Female_66_anger_01">
            <a:hlinkClick r:id="" action="ppaction://media"/>
            <a:extLst>
              <a:ext uri="{FF2B5EF4-FFF2-40B4-BE49-F238E27FC236}">
                <a16:creationId xmlns:a16="http://schemas.microsoft.com/office/drawing/2014/main" id="{A5078A97-697A-4642-A4A9-A8678A3BA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76750" y="1964503"/>
            <a:ext cx="4325923" cy="324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688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D995E-8B48-4FDF-A14B-546BD245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影片檔</a:t>
            </a:r>
            <a:endParaRPr lang="zh-TW" altLang="en-US" sz="32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2B8329C-93AD-4A60-AECF-C0E68591E7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endParaRPr lang="zh-TW" altLang="en-US" sz="1400" dirty="0"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630DC2-293C-40D4-A41E-856AB6D20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13242"/>
            <a:ext cx="12192000" cy="2402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DB89DE9-834D-4B36-B08A-EB0E3E9FA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53522"/>
            <a:ext cx="12192000" cy="1386262"/>
          </a:xfrm>
          <a:prstGeom prst="rect">
            <a:avLst/>
          </a:prstGeom>
        </p:spPr>
      </p:pic>
      <p:pic>
        <p:nvPicPr>
          <p:cNvPr id="14" name="C01S139M57_01">
            <a:hlinkClick r:id="" action="ppaction://media"/>
            <a:extLst>
              <a:ext uri="{FF2B5EF4-FFF2-40B4-BE49-F238E27FC236}">
                <a16:creationId xmlns:a16="http://schemas.microsoft.com/office/drawing/2014/main" id="{B296CD1D-2036-40C8-821F-8E9474AB2D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4159" y="3751493"/>
            <a:ext cx="4057291" cy="3042968"/>
          </a:xfrm>
          <a:prstGeom prst="rect">
            <a:avLst/>
          </a:prstGeom>
        </p:spPr>
      </p:pic>
      <p:pic>
        <p:nvPicPr>
          <p:cNvPr id="15" name="C01S143M61_01">
            <a:hlinkClick r:id="" action="ppaction://media"/>
            <a:extLst>
              <a:ext uri="{FF2B5EF4-FFF2-40B4-BE49-F238E27FC236}">
                <a16:creationId xmlns:a16="http://schemas.microsoft.com/office/drawing/2014/main" id="{D7744011-BF52-4D87-B4E2-3131ABC35F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89068" y="3751493"/>
            <a:ext cx="3963499" cy="29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0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5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D995E-8B48-4FDF-A14B-546BD245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影片檔</a:t>
            </a:r>
            <a:endParaRPr lang="zh-TW" altLang="en-US" sz="32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2B8329C-93AD-4A60-AECF-C0E68591E7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endParaRPr lang="zh-TW" altLang="en-US" sz="1400" dirty="0"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630DC2-293C-40D4-A41E-856AB6D20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13242"/>
            <a:ext cx="12192000" cy="2402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3E588FF-7969-46D8-A71C-F1A4CD40C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69043"/>
            <a:ext cx="12192000" cy="1198776"/>
          </a:xfrm>
          <a:prstGeom prst="rect">
            <a:avLst/>
          </a:prstGeom>
        </p:spPr>
      </p:pic>
      <p:pic>
        <p:nvPicPr>
          <p:cNvPr id="6" name="Female55_D_08">
            <a:hlinkClick r:id="" action="ppaction://media"/>
            <a:extLst>
              <a:ext uri="{FF2B5EF4-FFF2-40B4-BE49-F238E27FC236}">
                <a16:creationId xmlns:a16="http://schemas.microsoft.com/office/drawing/2014/main" id="{44C7226F-D167-47A7-AE9E-5059A187DA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9049" y="3612310"/>
            <a:ext cx="4212566" cy="3159425"/>
          </a:xfrm>
          <a:prstGeom prst="rect">
            <a:avLst/>
          </a:prstGeom>
        </p:spPr>
      </p:pic>
      <p:pic>
        <p:nvPicPr>
          <p:cNvPr id="7" name="Female68_D_08">
            <a:hlinkClick r:id="" action="ppaction://media"/>
            <a:extLst>
              <a:ext uri="{FF2B5EF4-FFF2-40B4-BE49-F238E27FC236}">
                <a16:creationId xmlns:a16="http://schemas.microsoft.com/office/drawing/2014/main" id="{17E0C620-65A0-4C16-A555-D181E442CA7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10665" y="3612310"/>
            <a:ext cx="4212566" cy="31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8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D995E-8B48-4FDF-A14B-546BD245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聲音檔</a:t>
            </a:r>
            <a:endParaRPr lang="zh-TW" altLang="en-US" sz="32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2B8329C-93AD-4A60-AECF-C0E68591E7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endParaRPr lang="zh-TW" altLang="en-US" sz="1400" dirty="0"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A494AE1-928C-422E-9E79-0E57249A4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687" y="2258299"/>
            <a:ext cx="11858625" cy="4438650"/>
          </a:xfrm>
          <a:prstGeom prst="rect">
            <a:avLst/>
          </a:prstGeom>
        </p:spPr>
      </p:pic>
      <p:pic>
        <p:nvPicPr>
          <p:cNvPr id="10" name="S (1)T0016F01-3-1-S (1)">
            <a:hlinkClick r:id="" action="ppaction://media"/>
            <a:extLst>
              <a:ext uri="{FF2B5EF4-FFF2-40B4-BE49-F238E27FC236}">
                <a16:creationId xmlns:a16="http://schemas.microsoft.com/office/drawing/2014/main" id="{8B88A1ED-65E2-4E43-8C0B-ADE0E7355A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46958" y="1592182"/>
            <a:ext cx="609600" cy="609600"/>
          </a:xfrm>
          <a:prstGeom prst="rect">
            <a:avLst/>
          </a:prstGeom>
        </p:spPr>
      </p:pic>
      <p:pic>
        <p:nvPicPr>
          <p:cNvPr id="11" name="S (1)T0066F01-8-1-S (1)">
            <a:hlinkClick r:id="" action="ppaction://media"/>
            <a:extLst>
              <a:ext uri="{FF2B5EF4-FFF2-40B4-BE49-F238E27FC236}">
                <a16:creationId xmlns:a16="http://schemas.microsoft.com/office/drawing/2014/main" id="{ECAFD25E-4526-4890-87B1-5CB8DF289AF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87194" y="1592182"/>
            <a:ext cx="609600" cy="609600"/>
          </a:xfrm>
          <a:prstGeom prst="rect">
            <a:avLst/>
          </a:prstGeom>
        </p:spPr>
      </p:pic>
      <p:pic>
        <p:nvPicPr>
          <p:cNvPr id="12" name="S (1)T1486F21-3-2-S (1)">
            <a:hlinkClick r:id="" action="ppaction://media"/>
            <a:extLst>
              <a:ext uri="{FF2B5EF4-FFF2-40B4-BE49-F238E27FC236}">
                <a16:creationId xmlns:a16="http://schemas.microsoft.com/office/drawing/2014/main" id="{27DC72D3-3CE1-4BF8-9354-32981BC179A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25461" y="1608561"/>
            <a:ext cx="609600" cy="6096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B9F60D-A40C-4143-BFC4-97936F64F881}"/>
              </a:ext>
            </a:extLst>
          </p:cNvPr>
          <p:cNvSpPr txBox="1"/>
          <p:nvPr/>
        </p:nvSpPr>
        <p:spPr>
          <a:xfrm>
            <a:off x="838200" y="1745349"/>
            <a:ext cx="19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總共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424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筆 </a:t>
            </a:r>
          </a:p>
        </p:txBody>
      </p:sp>
    </p:spTree>
    <p:extLst>
      <p:ext uri="{BB962C8B-B14F-4D97-AF65-F5344CB8AC3E}">
        <p14:creationId xmlns:p14="http://schemas.microsoft.com/office/powerpoint/2010/main" val="4060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D995E-8B48-4FDF-A14B-546BD245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lt"/>
                <a:ea typeface="標楷體" panose="03000509000000000000" pitchFamily="65" charset="-120"/>
              </a:rPr>
              <a:t>Learning an Arousal-Valence Speech Front-End Network using Media Data In-the-Wild for Emotion Recognition</a:t>
            </a:r>
            <a:endParaRPr lang="zh-TW" altLang="en-US" sz="2400" dirty="0">
              <a:latin typeface="+mn-lt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2B8329C-93AD-4A60-AECF-C0E68591E7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endParaRPr lang="zh-TW" altLang="en-US" sz="1400" dirty="0"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BC77C1-349D-42BB-98C5-D64680DA6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62" y="1744449"/>
            <a:ext cx="11396675" cy="44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5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D995E-8B48-4FDF-A14B-546BD245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lt"/>
                <a:ea typeface="標楷體" panose="03000509000000000000" pitchFamily="65" charset="-120"/>
              </a:rPr>
              <a:t>Do Minority Views in Perceptual Evaluations Affect Confidence of Speech Emotion Classifiers?</a:t>
            </a:r>
            <a:endParaRPr lang="zh-TW" altLang="en-US" sz="2400" dirty="0">
              <a:latin typeface="+mn-lt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2B8329C-93AD-4A60-AECF-C0E68591E7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TW" sz="1400" dirty="0">
              <a:ea typeface="標楷體" panose="03000509000000000000" pitchFamily="65" charset="-120"/>
            </a:endParaRPr>
          </a:p>
          <a:p>
            <a:pPr lvl="1"/>
            <a:endParaRPr lang="zh-TW" altLang="en-US" sz="14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4866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154</Words>
  <Application>Microsoft Office PowerPoint</Application>
  <PresentationFormat>寬螢幕</PresentationFormat>
  <Paragraphs>42</Paragraphs>
  <Slides>8</Slides>
  <Notes>8</Notes>
  <HiddenSlides>0</HiddenSlides>
  <MMClips>10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標楷體</vt:lpstr>
      <vt:lpstr>Arial</vt:lpstr>
      <vt:lpstr>Calibri</vt:lpstr>
      <vt:lpstr>Calibri Light</vt:lpstr>
      <vt:lpstr>Office 佈景主題</vt:lpstr>
      <vt:lpstr>2023/06/13 Meeting Report</vt:lpstr>
      <vt:lpstr>情緒聲調 Database</vt:lpstr>
      <vt:lpstr>影片檔</vt:lpstr>
      <vt:lpstr>影片檔</vt:lpstr>
      <vt:lpstr>影片檔</vt:lpstr>
      <vt:lpstr>聲音檔</vt:lpstr>
      <vt:lpstr>Learning an Arousal-Valence Speech Front-End Network using Media Data In-the-Wild for Emotion Recognition</vt:lpstr>
      <vt:lpstr>Do Minority Views in Perceptual Evaluations Affect Confidence of Speech Emotion Classifiers?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2023/06/13 Meeting Report</dc:title>
  <dc:creator>嘉均 簡</dc:creator>
  <cp:lastModifiedBy>嘉均 簡</cp:lastModifiedBy>
  <cp:revision>14</cp:revision>
  <dcterms:created xsi:type="dcterms:W3CDTF">2023-06-13T04:40:20Z</dcterms:created>
  <dcterms:modified xsi:type="dcterms:W3CDTF">2023-06-13T08:52:42Z</dcterms:modified>
</cp:coreProperties>
</file>